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6" r:id="rId4"/>
  </p:sldMasterIdLst>
  <p:notesMasterIdLst>
    <p:notesMasterId r:id="rId7"/>
  </p:notesMasterIdLst>
  <p:handoutMasterIdLst>
    <p:handoutMasterId r:id="rId27"/>
  </p:handoutMasterIdLst>
  <p:sldIdLst>
    <p:sldId id="3228" r:id="rId5"/>
    <p:sldId id="548" r:id="rId6"/>
    <p:sldId id="3255" r:id="rId8"/>
    <p:sldId id="3261" r:id="rId9"/>
    <p:sldId id="3262" r:id="rId10"/>
    <p:sldId id="3256" r:id="rId11"/>
    <p:sldId id="3263" r:id="rId12"/>
    <p:sldId id="3264" r:id="rId13"/>
    <p:sldId id="3267" r:id="rId14"/>
    <p:sldId id="3268" r:id="rId15"/>
    <p:sldId id="3277" r:id="rId16"/>
    <p:sldId id="3275" r:id="rId17"/>
    <p:sldId id="3276" r:id="rId18"/>
    <p:sldId id="3279" r:id="rId19"/>
    <p:sldId id="3280" r:id="rId20"/>
    <p:sldId id="3258" r:id="rId21"/>
    <p:sldId id="3270" r:id="rId22"/>
    <p:sldId id="3271" r:id="rId23"/>
    <p:sldId id="3272" r:id="rId24"/>
    <p:sldId id="3274" r:id="rId25"/>
    <p:sldId id="3273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88" y="579"/>
      </p:cViewPr>
      <p:guideLst>
        <p:guide orient="horz" pos="2160"/>
        <p:guide pos="37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1" Type="http://schemas.openxmlformats.org/officeDocument/2006/relationships/tags" Target="tags/tag44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1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tags" Target="../tags/tag19.xml"/><Relationship Id="rId3" Type="http://schemas.openxmlformats.org/officeDocument/2006/relationships/image" Target="../media/image16.png"/><Relationship Id="rId2" Type="http://schemas.openxmlformats.org/officeDocument/2006/relationships/tags" Target="../tags/tag18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23.xml"/><Relationship Id="rId7" Type="http://schemas.openxmlformats.org/officeDocument/2006/relationships/image" Target="../media/image20.png"/><Relationship Id="rId6" Type="http://schemas.openxmlformats.org/officeDocument/2006/relationships/tags" Target="../tags/tag22.xml"/><Relationship Id="rId5" Type="http://schemas.openxmlformats.org/officeDocument/2006/relationships/image" Target="../media/image19.png"/><Relationship Id="rId4" Type="http://schemas.openxmlformats.org/officeDocument/2006/relationships/tags" Target="../tags/tag21.xml"/><Relationship Id="rId3" Type="http://schemas.openxmlformats.org/officeDocument/2006/relationships/image" Target="../media/image18.png"/><Relationship Id="rId2" Type="http://schemas.openxmlformats.org/officeDocument/2006/relationships/tags" Target="../tags/tag20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26.xml"/><Relationship Id="rId5" Type="http://schemas.openxmlformats.org/officeDocument/2006/relationships/image" Target="../media/image23.png"/><Relationship Id="rId4" Type="http://schemas.openxmlformats.org/officeDocument/2006/relationships/tags" Target="../tags/tag25.xml"/><Relationship Id="rId3" Type="http://schemas.openxmlformats.org/officeDocument/2006/relationships/image" Target="../media/image22.png"/><Relationship Id="rId2" Type="http://schemas.openxmlformats.org/officeDocument/2006/relationships/tags" Target="../tags/tag24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tags" Target="../tags/tag27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31.xml"/><Relationship Id="rId7" Type="http://schemas.openxmlformats.org/officeDocument/2006/relationships/image" Target="../media/image25.png"/><Relationship Id="rId6" Type="http://schemas.openxmlformats.org/officeDocument/2006/relationships/tags" Target="../tags/tag30.xml"/><Relationship Id="rId5" Type="http://schemas.openxmlformats.org/officeDocument/2006/relationships/image" Target="../media/image24.png"/><Relationship Id="rId4" Type="http://schemas.openxmlformats.org/officeDocument/2006/relationships/tags" Target="../tags/tag29.xml"/><Relationship Id="rId3" Type="http://schemas.openxmlformats.org/officeDocument/2006/relationships/image" Target="../media/image13.png"/><Relationship Id="rId2" Type="http://schemas.openxmlformats.org/officeDocument/2006/relationships/tags" Target="../tags/tag28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tags" Target="../tags/tag33.xml"/><Relationship Id="rId3" Type="http://schemas.openxmlformats.org/officeDocument/2006/relationships/image" Target="../media/image13.png"/><Relationship Id="rId2" Type="http://schemas.openxmlformats.org/officeDocument/2006/relationships/tags" Target="../tags/tag3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tags" Target="../tags/tag34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6.xml"/><Relationship Id="rId3" Type="http://schemas.openxmlformats.org/officeDocument/2006/relationships/image" Target="../media/image29.png"/><Relationship Id="rId2" Type="http://schemas.openxmlformats.org/officeDocument/2006/relationships/tags" Target="../tags/tag35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tags" Target="../tags/tag37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tags" Target="../tags/tag38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tags" Target="../tags/tag40.xml"/><Relationship Id="rId3" Type="http://schemas.openxmlformats.org/officeDocument/2006/relationships/image" Target="../media/image32.png"/><Relationship Id="rId2" Type="http://schemas.openxmlformats.org/officeDocument/2006/relationships/tags" Target="../tags/tag39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image" Target="../media/image34.png"/><Relationship Id="rId2" Type="http://schemas.openxmlformats.org/officeDocument/2006/relationships/tags" Target="../tags/tag41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9.png"/><Relationship Id="rId2" Type="http://schemas.openxmlformats.org/officeDocument/2006/relationships/tags" Target="../tags/tag4.xml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tags" Target="../tags/tag9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tags" Target="../tags/tag1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tags" Target="../tags/tag1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6.xml"/><Relationship Id="rId3" Type="http://schemas.openxmlformats.org/officeDocument/2006/relationships/image" Target="../media/image14.png"/><Relationship Id="rId2" Type="http://schemas.openxmlformats.org/officeDocument/2006/relationships/tags" Target="../tags/tag15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tags" Target="../tags/tag1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15130" y="2752090"/>
            <a:ext cx="78676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3765">
              <a:defRPr/>
            </a:pPr>
            <a:r>
              <a:rPr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CDDFuse: Correlation-Driven Dual-Branch</a:t>
            </a:r>
            <a:endParaRPr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defTabSz="913765">
              <a:defRPr/>
            </a:pPr>
            <a:r>
              <a:rPr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Feature</a:t>
            </a:r>
            <a:r>
              <a:rPr 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Decomposition</a:t>
            </a:r>
            <a:r>
              <a:rPr 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 Multi-Modality </a:t>
            </a:r>
            <a:endParaRPr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defTabSz="913765">
              <a:defRPr/>
            </a:pPr>
            <a:r>
              <a:rPr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Image Fusion</a:t>
            </a:r>
            <a:endParaRPr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406900" y="5048885"/>
            <a:ext cx="34759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Accepted by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CVPR 2023 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 advClick="0" advTm="1000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400" y="803910"/>
            <a:ext cx="3562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Invertible Neural networks (INN)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660400" y="1087120"/>
            <a:ext cx="10759440" cy="2341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、为什么要使用</a:t>
            </a:r>
            <a:r>
              <a:rPr lang="en-US" altLang="zh-CN"/>
              <a:t>INN</a:t>
            </a:r>
            <a:r>
              <a:rPr lang="zh-CN" altLang="en-US"/>
              <a:t>？</a:t>
            </a:r>
            <a:endParaRPr lang="zh-CN" altLang="en-US"/>
          </a:p>
          <a:p>
            <a:pPr indent="457200"/>
            <a:r>
              <a:rPr lang="zh-CN" altLang="en-US"/>
              <a:t>①因为编码和解码使用相同的参数，所以</a:t>
            </a:r>
            <a:r>
              <a:rPr lang="zh-CN" altLang="en-US"/>
              <a:t>模型是轻量级的。</a:t>
            </a:r>
            <a:endParaRPr lang="zh-CN" altLang="en-US"/>
          </a:p>
          <a:p>
            <a:pPr indent="457200"/>
            <a:r>
              <a:rPr lang="zh-CN" altLang="en-US"/>
              <a:t>②由于可逆网络是信息无损的，所以它能保留输入数据的细节信息。</a:t>
            </a:r>
            <a:endParaRPr lang="zh-CN" altLang="en-US"/>
          </a:p>
          <a:p>
            <a:pPr indent="457200"/>
            <a:r>
              <a:rPr lang="zh-CN" altLang="en-US"/>
              <a:t>③无论网络的深度如何，可逆网络都使用恒定的内存来计算梯度。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INN</a:t>
            </a:r>
            <a:r>
              <a:rPr lang="zh-CN" altLang="en-US"/>
              <a:t>具有的</a:t>
            </a:r>
            <a:r>
              <a:rPr lang="zh-CN" altLang="en-US"/>
              <a:t>特征：</a:t>
            </a:r>
            <a:endParaRPr lang="zh-CN" altLang="en-US"/>
          </a:p>
          <a:p>
            <a:pPr indent="457200"/>
            <a:r>
              <a:rPr lang="zh-CN" altLang="en-US"/>
              <a:t>①从输入到输出的映射是双射的，即它的逆存在。</a:t>
            </a:r>
            <a:endParaRPr lang="zh-CN" altLang="en-US"/>
          </a:p>
          <a:p>
            <a:pPr indent="457200"/>
            <a:r>
              <a:rPr lang="zh-CN" altLang="en-US"/>
              <a:t>②正向和反向映射都是有效可计算的。</a:t>
            </a:r>
            <a:endParaRPr lang="zh-CN" altLang="en-US"/>
          </a:p>
          <a:p>
            <a:pPr indent="457200"/>
            <a:r>
              <a:rPr lang="zh-CN" altLang="en-US"/>
              <a:t>③映射具有易处理的雅可比行列式，因此概率可以通过变量公式明确转换。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4825" y="6276340"/>
            <a:ext cx="110140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Laurent Dinh, Jascha Sohl-Dickstein, and Samy Bengio. Density estimation using real NVP. In ICLR, 2017.</a:t>
            </a:r>
            <a:endParaRPr lang="en-US" altLang="zh-CN"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41015" y="3323590"/>
            <a:ext cx="5941060" cy="13798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96590" y="4854575"/>
            <a:ext cx="5864225" cy="149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400" y="803910"/>
            <a:ext cx="3562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Invertible Neural networks (INN)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092" r="1173"/>
          <a:stretch>
            <a:fillRect/>
          </a:stretch>
        </p:blipFill>
        <p:spPr>
          <a:xfrm>
            <a:off x="0" y="1111250"/>
            <a:ext cx="7219315" cy="1911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139565"/>
            <a:ext cx="6477000" cy="1952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54595" y="1141095"/>
            <a:ext cx="2729865" cy="1833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74840" y="3354705"/>
            <a:ext cx="5029200" cy="81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0400" y="8934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融合层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0400" y="1261745"/>
            <a:ext cx="4695825" cy="2486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34175" y="1261745"/>
            <a:ext cx="4724400" cy="32766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6734175" y="8934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解码层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750" y="770890"/>
            <a:ext cx="134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两阶段训练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5905" y="1057275"/>
            <a:ext cx="11882755" cy="34055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6750" y="4474210"/>
            <a:ext cx="107791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阶段一：将ir-vis作为SFE的输入来提取浅层特征，然后BTE和DCE提取高低频特征，然后再把红外的base和detail特征拼接，可见光的base和detail特征拼接，送到解码器中，分别用来重建原始输入的红外图和可见光图。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阶段</a:t>
            </a:r>
            <a:r>
              <a:rPr lang="zh-CN" altLang="en-US"/>
              <a:t>二：训练时的编码器部分相同，不同之处为提取到base和detail特征之后，可以看图2的c，需要将红外和可见光的base特征相加，detail特征也分别相加，然后分别送入base和detail融合层中，输出再在通道维度上拼接，经过解码器后就是融合图像F了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750" y="770890"/>
            <a:ext cx="134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两阶段训练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53177"/>
          <a:stretch>
            <a:fillRect/>
          </a:stretch>
        </p:blipFill>
        <p:spPr>
          <a:xfrm>
            <a:off x="203835" y="1590675"/>
            <a:ext cx="5563870" cy="3405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53275" y="1590675"/>
            <a:ext cx="4019550" cy="447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53275" y="2038350"/>
            <a:ext cx="3952875" cy="171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205980" y="3752850"/>
            <a:ext cx="4124325" cy="752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750" y="770890"/>
            <a:ext cx="134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两阶段训练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6743" t="49431" r="21034"/>
          <a:stretch>
            <a:fillRect/>
          </a:stretch>
        </p:blipFill>
        <p:spPr>
          <a:xfrm>
            <a:off x="203835" y="1539240"/>
            <a:ext cx="6066155" cy="27285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00800" y="1789430"/>
            <a:ext cx="5407025" cy="222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789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</a:t>
            </a:r>
            <a:r>
              <a:rPr lang="zh-CN" altLang="en-US" b="1"/>
              <a:t>、Infrared and visible image fusion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860925" y="789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Qualitative comparison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37715" y="1129030"/>
            <a:ext cx="8792210" cy="570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789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</a:t>
            </a:r>
            <a:r>
              <a:rPr lang="zh-CN" altLang="en-US" b="1"/>
              <a:t>、Infrared and visible image fusion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860925" y="789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Quantitative comparison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33361"/>
          <a:stretch>
            <a:fillRect/>
          </a:stretch>
        </p:blipFill>
        <p:spPr>
          <a:xfrm>
            <a:off x="383540" y="1490980"/>
            <a:ext cx="5476875" cy="4512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t="66639"/>
          <a:stretch>
            <a:fillRect/>
          </a:stretch>
        </p:blipFill>
        <p:spPr>
          <a:xfrm>
            <a:off x="6146165" y="1565275"/>
            <a:ext cx="5476875" cy="225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7886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</a:t>
            </a:r>
            <a:r>
              <a:rPr lang="zh-CN" altLang="en-US" b="1"/>
              <a:t>、Infrared and visible image fusion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860925" y="789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Visualization of feature decomposition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59815" y="1080770"/>
            <a:ext cx="10459085" cy="535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7886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</a:t>
            </a:r>
            <a:r>
              <a:rPr lang="zh-CN" altLang="en-US" b="1"/>
              <a:t>、Infrared and visible image fusion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860925" y="789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Ablation studies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85620" y="1228090"/>
            <a:ext cx="7939405" cy="306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Author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05960" y="786130"/>
            <a:ext cx="7632065" cy="5789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777875"/>
            <a:ext cx="4477385" cy="1244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140" y="2228215"/>
            <a:ext cx="43726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赵子祥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西安交通大学数学与统计学院博士，</a:t>
            </a:r>
            <a:r>
              <a:rPr lang="zh-CN" altLang="en-US">
                <a:sym typeface="+mn-ea"/>
              </a:rPr>
              <a:t>于2018年本科毕业后硕博连读，师从张讲社教授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苏黎世联邦理工学院联合培养博士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研究方向为图像增强和图像融合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7886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1</a:t>
            </a:r>
            <a:r>
              <a:rPr lang="zh-CN" altLang="en-US" b="1"/>
              <a:t>、Infrared and visible image fusion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860925" y="789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Downstream IVF applications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1535" y="15074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Infrared-visible object detection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100" y="1875790"/>
            <a:ext cx="5591810" cy="31057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10225" y="1875790"/>
            <a:ext cx="6506845" cy="31057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38975" y="1507490"/>
            <a:ext cx="4181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Infrared-visible semantic segmentation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7886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2</a:t>
            </a:r>
            <a:r>
              <a:rPr lang="zh-CN" altLang="en-US" b="1"/>
              <a:t>、</a:t>
            </a:r>
            <a:r>
              <a:rPr lang="zh-CN" altLang="en-US" b="1">
                <a:sym typeface="+mn-ea"/>
              </a:rPr>
              <a:t>Medical image fusion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3632200" y="789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Comparison with SOTA methods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67170"/>
          <a:stretch>
            <a:fillRect/>
          </a:stretch>
        </p:blipFill>
        <p:spPr>
          <a:xfrm>
            <a:off x="5813425" y="1069340"/>
            <a:ext cx="5715000" cy="2486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b="32453"/>
          <a:stretch>
            <a:fillRect/>
          </a:stretch>
        </p:blipFill>
        <p:spPr>
          <a:xfrm>
            <a:off x="46355" y="1088390"/>
            <a:ext cx="5715000" cy="5114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831"/>
          <a:stretch>
            <a:fillRect/>
          </a:stretch>
        </p:blipFill>
        <p:spPr>
          <a:xfrm>
            <a:off x="6019800" y="3545840"/>
            <a:ext cx="5715000" cy="3274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Background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400" y="765175"/>
            <a:ext cx="10792460" cy="920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>
                <a:sym typeface="+mn-ea"/>
              </a:rPr>
              <a:t>Multi-Modality Image Fusion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(MMIF)</a:t>
            </a:r>
            <a:endParaRPr lang="zh-CN" altLang="en-US"/>
          </a:p>
          <a:p>
            <a:r>
              <a:rPr lang="zh-CN" altLang="en-US"/>
              <a:t>多模态图像融合的目的是将多个</a:t>
            </a:r>
            <a:r>
              <a:rPr lang="zh-CN" altLang="en-US"/>
              <a:t>模态的图像融合为一个单一的图像，每个来源的图像的都包含重要的特征，互补数据的融合提高了多模态医学图像的准确性，降低了整体的不确定性。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78694" b="50099"/>
          <a:stretch>
            <a:fillRect/>
          </a:stretch>
        </p:blipFill>
        <p:spPr>
          <a:xfrm>
            <a:off x="7318375" y="4502785"/>
            <a:ext cx="1304925" cy="14401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78745" b="50099"/>
          <a:stretch>
            <a:fillRect/>
          </a:stretch>
        </p:blipFill>
        <p:spPr>
          <a:xfrm>
            <a:off x="9844405" y="4502785"/>
            <a:ext cx="1301750" cy="14401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60400" y="4502785"/>
            <a:ext cx="64001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Medical Image Fusion (MIF)</a:t>
            </a:r>
            <a:endParaRPr lang="zh-CN" altLang="en-US" b="1">
              <a:sym typeface="+mn-ea"/>
            </a:endParaRPr>
          </a:p>
          <a:p>
            <a:r>
              <a:rPr lang="zh-CN" altLang="en-US"/>
              <a:t>MIF的目的是通过融合多种医学成像方式来清楚地显示异常，以揭示全面的信息，以协助诊断和治疗</a:t>
            </a:r>
            <a:endParaRPr lang="zh-CN" altLang="en-US"/>
          </a:p>
          <a:p>
            <a:r>
              <a:rPr lang="zh-CN" altLang="en-US"/>
              <a:t>例如：磁共振图像（MRI）提供病理性软组织的信息</a:t>
            </a:r>
            <a:endParaRPr lang="zh-CN" altLang="en-US"/>
          </a:p>
          <a:p>
            <a:pPr indent="457200"/>
            <a:r>
              <a:rPr lang="en-US" altLang="zh-CN"/>
              <a:t>    </a:t>
            </a:r>
            <a:r>
              <a:rPr lang="zh-CN" altLang="en-US"/>
              <a:t>正电子发射断层扫描（PET）提供功能和代谢信息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60400" y="2031365"/>
            <a:ext cx="449262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ym typeface="+mn-ea"/>
              </a:rPr>
              <a:t>Infrared-Visible image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Fusion (IVF) </a:t>
            </a:r>
            <a:endParaRPr lang="zh-CN" altLang="en-US" b="1">
              <a:sym typeface="+mn-ea"/>
            </a:endParaRPr>
          </a:p>
          <a:p>
            <a:r>
              <a:rPr lang="zh-CN" altLang="en-US">
                <a:sym typeface="+mn-ea"/>
              </a:rPr>
              <a:t>红外线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可见光图像融合</a:t>
            </a:r>
            <a:endParaRPr lang="zh-CN" altLang="en-US">
              <a:sym typeface="+mn-ea"/>
            </a:endParaRPr>
          </a:p>
          <a:p>
            <a:r>
              <a:rPr lang="en-US" altLang="zh-CN"/>
              <a:t>IVF</a:t>
            </a:r>
            <a:r>
              <a:rPr lang="zh-CN" altLang="en-US"/>
              <a:t>的目标是保存输入的红外图像中的热辐射信息和输入的可见</a:t>
            </a:r>
            <a:r>
              <a:rPr lang="zh-CN" altLang="en-US"/>
              <a:t>光图像中的详细纹理信息。融合后的图像可以避免可见光图像对光照条件敏感、红外图像噪声大分辨率低的缺点。</a:t>
            </a:r>
            <a:endParaRPr lang="zh-CN" altLang="en-US" b="1"/>
          </a:p>
        </p:txBody>
      </p:sp>
      <p:grpSp>
        <p:nvGrpSpPr>
          <p:cNvPr id="21" name="组合 20"/>
          <p:cNvGrpSpPr/>
          <p:nvPr/>
        </p:nvGrpSpPr>
        <p:grpSpPr>
          <a:xfrm>
            <a:off x="5180330" y="1837055"/>
            <a:ext cx="6815455" cy="2075180"/>
            <a:chOff x="598" y="2250"/>
            <a:chExt cx="10726" cy="3056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l="728" r="60181" b="51492"/>
            <a:stretch>
              <a:fillRect/>
            </a:stretch>
          </p:blipFill>
          <p:spPr>
            <a:xfrm>
              <a:off x="598" y="2250"/>
              <a:ext cx="7142" cy="3056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l="79064" t="48508" r="1314" b="3159"/>
            <a:stretch>
              <a:fillRect/>
            </a:stretch>
          </p:blipFill>
          <p:spPr>
            <a:xfrm>
              <a:off x="7740" y="2261"/>
              <a:ext cx="3585" cy="3045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"/>
          <a:srcRect l="1213" t="50165" r="78694"/>
          <a:stretch>
            <a:fillRect/>
          </a:stretch>
        </p:blipFill>
        <p:spPr>
          <a:xfrm>
            <a:off x="8623300" y="4550410"/>
            <a:ext cx="1230630" cy="1438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1456"/>
          <a:stretch>
            <a:fillRect/>
          </a:stretch>
        </p:blipFill>
        <p:spPr>
          <a:xfrm>
            <a:off x="1807845" y="868680"/>
            <a:ext cx="8576945" cy="2115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4825" y="3091815"/>
            <a:ext cx="10859135" cy="1865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现有的基于</a:t>
            </a:r>
            <a:r>
              <a:rPr lang="en-US" altLang="zh-CN"/>
              <a:t>CNN</a:t>
            </a:r>
            <a:r>
              <a:rPr lang="zh-CN" altLang="en-US"/>
              <a:t>的多模态图像融合方法存在</a:t>
            </a:r>
            <a:r>
              <a:rPr lang="en-US" altLang="zh-CN"/>
              <a:t>3</a:t>
            </a:r>
            <a:r>
              <a:rPr lang="zh-CN" altLang="en-US"/>
              <a:t>个缺点：</a:t>
            </a:r>
            <a:endParaRPr lang="zh-CN" altLang="en-US"/>
          </a:p>
          <a:p>
            <a:pPr indent="457200"/>
            <a:r>
              <a:rPr lang="en-US" altLang="zh-CN"/>
              <a:t>1</a:t>
            </a:r>
            <a:r>
              <a:rPr lang="zh-CN" altLang="en-US"/>
              <a:t>、CNN的解释性较差，难以控制，对跨模态特征提取不够充分。例如，</a:t>
            </a:r>
            <a:r>
              <a:rPr lang="en-US" altLang="zh-CN"/>
              <a:t>(</a:t>
            </a:r>
            <a:r>
              <a:rPr lang="zh-CN" altLang="en-US"/>
              <a:t>I</a:t>
            </a:r>
            <a:r>
              <a:rPr lang="en-US" altLang="zh-CN"/>
              <a:t>)</a:t>
            </a:r>
            <a:r>
              <a:rPr lang="zh-CN" altLang="en-US"/>
              <a:t>和</a:t>
            </a:r>
            <a:r>
              <a:rPr lang="en-US" altLang="zh-CN"/>
              <a:t>(</a:t>
            </a:r>
            <a:r>
              <a:rPr lang="zh-CN" altLang="en-US"/>
              <a:t>II</a:t>
            </a:r>
            <a:r>
              <a:rPr lang="en-US" altLang="zh-CN"/>
              <a:t>)</a:t>
            </a:r>
            <a:r>
              <a:rPr lang="zh-CN" altLang="en-US"/>
              <a:t>中的共享编码器不能区分特定于模态的特征，而</a:t>
            </a:r>
            <a:r>
              <a:rPr lang="en-US" altLang="zh-CN"/>
              <a:t>(</a:t>
            </a:r>
            <a:r>
              <a:rPr lang="zh-CN" altLang="en-US"/>
              <a:t>III</a:t>
            </a:r>
            <a:r>
              <a:rPr lang="en-US" altLang="zh-CN"/>
              <a:t>)</a:t>
            </a:r>
            <a:r>
              <a:rPr lang="zh-CN" altLang="en-US"/>
              <a:t>中的私有</a:t>
            </a:r>
            <a:r>
              <a:rPr lang="zh-CN" altLang="en-US">
                <a:sym typeface="+mn-ea"/>
              </a:rPr>
              <a:t>编码器</a:t>
            </a:r>
            <a:r>
              <a:rPr lang="zh-CN" altLang="en-US"/>
              <a:t>忽略了模态共享的特征</a:t>
            </a:r>
            <a:endParaRPr lang="zh-CN" altLang="en-US"/>
          </a:p>
          <a:p>
            <a:pPr indent="457200"/>
            <a:r>
              <a:rPr lang="en-US" altLang="zh-CN"/>
              <a:t>2</a:t>
            </a:r>
            <a:r>
              <a:rPr lang="zh-CN" altLang="en-US"/>
              <a:t>、上下文独立的 CNN 结构只能在相对小的感受野内提取到局部信息，很难捕获全局信息，因此目前还不清楚 CNN 的归纳偏差能否对所有模态的输入充分提取特征</a:t>
            </a:r>
            <a:endParaRPr lang="zh-CN" altLang="en-US"/>
          </a:p>
          <a:p>
            <a:pPr indent="457200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/>
              <a:t>融合网络的前向传播会造成高频信息丢失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7225" y="911860"/>
            <a:ext cx="108616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针对缺点</a:t>
            </a:r>
            <a:r>
              <a:rPr lang="en-US" altLang="zh-CN"/>
              <a:t>1</a:t>
            </a:r>
            <a:r>
              <a:rPr lang="zh-CN" altLang="en-US"/>
              <a:t>，作者给</a:t>
            </a:r>
            <a:r>
              <a:rPr lang="zh-CN" altLang="en-US">
                <a:sym typeface="+mn-ea"/>
              </a:rPr>
              <a:t>提取到的特征添加相关性约束。</a:t>
            </a:r>
            <a:endParaRPr lang="zh-CN" altLang="en-US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假设是对于多模态图像融合，两个模态的输入特征在低频上是相关的，表示了所有模态的共有信息，在高频上是不相关的，表示了各个模态独有的信息。</a:t>
            </a:r>
            <a:endParaRPr lang="zh-CN" altLang="en-US">
              <a:sym typeface="+mn-ea"/>
            </a:endParaRPr>
          </a:p>
          <a:p>
            <a:pPr indent="457200"/>
            <a:r>
              <a:rPr lang="zh-CN" altLang="en-US"/>
              <a:t>例如，</a:t>
            </a:r>
            <a:r>
              <a:rPr lang="zh-CN" altLang="en-US">
                <a:sym typeface="+mn-ea"/>
              </a:rPr>
              <a:t>红外与可见光图的场景相同，低频部分包含两个模态的共有信息，比如背景和大尺度环境特征，而高频部分的信息则是独立的，比如</a:t>
            </a:r>
            <a:r>
              <a:rPr lang="zh-CN" altLang="en-US">
                <a:sym typeface="+mn-ea"/>
              </a:rPr>
              <a:t>红外的温度信息和</a:t>
            </a:r>
            <a:r>
              <a:rPr lang="zh-CN" altLang="en-US">
                <a:sym typeface="+mn-ea"/>
              </a:rPr>
              <a:t>可见光</a:t>
            </a:r>
            <a:r>
              <a:rPr lang="zh-CN" altLang="en-US">
                <a:sym typeface="+mn-ea"/>
              </a:rPr>
              <a:t>的纹理细节信息。</a:t>
            </a:r>
            <a:endParaRPr lang="zh-CN" altLang="en-US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因此需要通过分别提高低频部分特征之间相关性、降低高频特征之间的相关性来促进跨模态特征提取。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60400" y="2795270"/>
            <a:ext cx="10861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针对缺点</a:t>
            </a:r>
            <a:r>
              <a:rPr lang="en-US" altLang="zh-CN"/>
              <a:t>2</a:t>
            </a:r>
            <a:r>
              <a:rPr lang="zh-CN" altLang="en-US"/>
              <a:t>，作者使用了</a:t>
            </a:r>
            <a:r>
              <a:rPr lang="en-US" altLang="zh-CN"/>
              <a:t>Transformer</a:t>
            </a:r>
            <a:r>
              <a:rPr lang="zh-CN" altLang="en-US"/>
              <a:t>，组成了双分支特征提取</a:t>
            </a:r>
            <a:r>
              <a:rPr lang="zh-CN" altLang="en-US"/>
              <a:t>网络。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660400" y="3293745"/>
            <a:ext cx="10861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针对缺点</a:t>
            </a:r>
            <a:r>
              <a:rPr lang="en-US" altLang="zh-CN"/>
              <a:t>3</a:t>
            </a:r>
            <a:r>
              <a:rPr lang="zh-CN" altLang="en-US"/>
              <a:t>，作者使用了</a:t>
            </a:r>
            <a:r>
              <a:rPr lang="zh-CN" altLang="en-US">
                <a:sym typeface="+mn-ea"/>
              </a:rPr>
              <a:t>可逆神经网络（INN）。</a:t>
            </a:r>
            <a:endParaRPr lang="zh-CN" altLang="en-US">
              <a:sym typeface="+mn-ea"/>
            </a:endParaRPr>
          </a:p>
          <a:p>
            <a:pPr indent="457200"/>
            <a:r>
              <a:rPr lang="zh-CN" altLang="en-US"/>
              <a:t>INN通过相互生成输入和输出特征来防止信息丢失，符合</a:t>
            </a:r>
            <a:r>
              <a:rPr lang="zh-CN" altLang="en-US"/>
              <a:t>在融合图像中保留高频特征的目标。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61795" y="4211955"/>
            <a:ext cx="9001125" cy="2371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7955" y="905510"/>
            <a:ext cx="11882755" cy="3405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5200" y="4655185"/>
            <a:ext cx="101974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①</a:t>
            </a:r>
            <a:r>
              <a:rPr lang="zh-CN" altLang="en-US">
                <a:sym typeface="+mn-ea"/>
              </a:rPr>
              <a:t>用于特征提取和分解</a:t>
            </a:r>
            <a:r>
              <a:rPr lang="zh-CN" altLang="en-US"/>
              <a:t>双分支编码器</a:t>
            </a:r>
            <a:endParaRPr lang="en-US" altLang="zh-CN"/>
          </a:p>
          <a:p>
            <a:r>
              <a:rPr lang="zh-CN" altLang="en-US"/>
              <a:t>②用于</a:t>
            </a:r>
            <a:r>
              <a:rPr lang="zh-CN" altLang="en-US">
                <a:sym typeface="+mn-ea"/>
              </a:rPr>
              <a:t>重建原始图像（训练阶段一）的</a:t>
            </a:r>
            <a:r>
              <a:rPr lang="zh-CN" altLang="en-US"/>
              <a:t>解码器和</a:t>
            </a:r>
            <a:r>
              <a:rPr lang="zh-CN" altLang="en-US">
                <a:sym typeface="+mn-ea"/>
              </a:rPr>
              <a:t>用于生成融合图像（训练阶段二）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解码器</a:t>
            </a:r>
            <a:endParaRPr lang="zh-CN" altLang="en-US"/>
          </a:p>
          <a:p>
            <a:r>
              <a:rPr lang="zh-CN" altLang="en-US"/>
              <a:t>③用于融合不同频率特征的</a:t>
            </a:r>
            <a:r>
              <a:rPr lang="en-US" altLang="zh-CN"/>
              <a:t>Base</a:t>
            </a:r>
            <a:r>
              <a:rPr lang="zh-CN" altLang="en-US"/>
              <a:t>/</a:t>
            </a:r>
            <a:r>
              <a:rPr lang="en-US" altLang="zh-CN"/>
              <a:t>Detail</a:t>
            </a:r>
            <a:r>
              <a:rPr lang="zh-CN" altLang="en-US"/>
              <a:t>融合层</a:t>
            </a:r>
            <a:endParaRPr lang="zh-CN" altLang="en-US"/>
          </a:p>
          <a:p>
            <a:r>
              <a:rPr lang="zh-CN" altLang="en-US"/>
              <a:t>④两阶段</a:t>
            </a:r>
            <a:r>
              <a:rPr lang="zh-CN" altLang="en-US"/>
              <a:t>训练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730" y="839470"/>
            <a:ext cx="7687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双分支编码器：</a:t>
            </a:r>
            <a:endParaRPr lang="zh-CN" altLang="en-US" b="1"/>
          </a:p>
          <a:p>
            <a:r>
              <a:rPr lang="zh-CN" altLang="en-US"/>
              <a:t>Restormer block</a:t>
            </a:r>
            <a:r>
              <a:rPr lang="en-US" altLang="zh-CN"/>
              <a:t>[1]</a:t>
            </a:r>
            <a:r>
              <a:rPr lang="zh-CN" altLang="en-US"/>
              <a:t>-based </a:t>
            </a:r>
            <a:r>
              <a:rPr lang="zh-CN" altLang="en-US" b="1"/>
              <a:t>share feature encoder (SFE)</a:t>
            </a:r>
            <a:endParaRPr lang="zh-CN" altLang="en-US" b="1"/>
          </a:p>
          <a:p>
            <a:r>
              <a:rPr lang="zh-CN" altLang="en-US"/>
              <a:t>Lite Transformer (LT) block</a:t>
            </a:r>
            <a:r>
              <a:rPr lang="en-US" altLang="zh-CN"/>
              <a:t>[2]</a:t>
            </a:r>
            <a:r>
              <a:rPr lang="zh-CN" altLang="en-US"/>
              <a:t>-based </a:t>
            </a:r>
            <a:r>
              <a:rPr lang="zh-CN" altLang="en-US" b="1"/>
              <a:t>base transformer encoder (BTE)</a:t>
            </a:r>
            <a:endParaRPr lang="zh-CN" altLang="en-US" b="1"/>
          </a:p>
          <a:p>
            <a:r>
              <a:rPr lang="zh-CN" altLang="en-US"/>
              <a:t>Invertible Neural networks (INN) block</a:t>
            </a:r>
            <a:r>
              <a:rPr lang="en-US" altLang="zh-CN"/>
              <a:t>[3]</a:t>
            </a:r>
            <a:r>
              <a:rPr lang="zh-CN" altLang="en-US"/>
              <a:t>-based </a:t>
            </a:r>
            <a:r>
              <a:rPr lang="zh-CN" altLang="en-US" b="1"/>
              <a:t>detail CNN encoder (DCE)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49580" y="5093335"/>
            <a:ext cx="114128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</a:t>
            </a:r>
            <a:r>
              <a:rPr lang="zh-CN" altLang="en-US"/>
              <a:t>Syed Waqas Zamir, Aditya Arora, Salman Khan, Munawar Hayat, Fahad Shahbaz Khan, and Ming-Hsuan Yang.</a:t>
            </a:r>
            <a:endParaRPr lang="zh-CN" altLang="en-US"/>
          </a:p>
          <a:p>
            <a:r>
              <a:rPr lang="zh-CN" altLang="en-US"/>
              <a:t>Restormer: Efficient transformer for high-resolution image</a:t>
            </a:r>
            <a:r>
              <a:rPr lang="en-US" altLang="zh-CN"/>
              <a:t> </a:t>
            </a:r>
            <a:r>
              <a:rPr lang="zh-CN" altLang="en-US"/>
              <a:t>restoration. In CVPR, pages 5718–5729. IEEE, 2022.</a:t>
            </a:r>
            <a:endParaRPr lang="zh-CN" altLang="en-US"/>
          </a:p>
          <a:p>
            <a:r>
              <a:rPr lang="en-US" altLang="zh-CN"/>
              <a:t>[2] Zhanghao Wu, Zhijian Liu, Ji Lin, Yujun Lin, and Song Han. Lite transformer with long-short range attention. In ICLR, 2020.</a:t>
            </a:r>
            <a:endParaRPr lang="en-US" altLang="zh-CN"/>
          </a:p>
          <a:p>
            <a:r>
              <a:rPr lang="en-US" altLang="zh-CN"/>
              <a:t>[3] Laurent Dinh, Jascha Sohl-Dickstein, and Samy Bengio. Density estimation using real NVP. In ICLR, 2017.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3835" y="2444750"/>
            <a:ext cx="6473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SFE</a:t>
            </a:r>
            <a:r>
              <a:rPr lang="zh-CN" altLang="en-US"/>
              <a:t>可以在不增加算力的情况下提取跨模态的浅层特征（</a:t>
            </a:r>
            <a:r>
              <a:rPr lang="zh-CN" altLang="en-US"/>
              <a:t>共有）</a:t>
            </a:r>
            <a:endParaRPr lang="zh-CN" altLang="en-US"/>
          </a:p>
          <a:p>
            <a:r>
              <a:rPr lang="zh-CN" altLang="en-US"/>
              <a:t>BTE用来从共有特征中提取低频特征</a:t>
            </a:r>
            <a:endParaRPr lang="zh-CN" altLang="en-US"/>
          </a:p>
          <a:p>
            <a:r>
              <a:rPr lang="zh-CN" altLang="en-US"/>
              <a:t>DCE用来</a:t>
            </a:r>
            <a:r>
              <a:rPr lang="zh-CN" altLang="en-US">
                <a:sym typeface="+mn-ea"/>
              </a:rPr>
              <a:t>从共有特征中</a:t>
            </a:r>
            <a:r>
              <a:rPr lang="zh-CN" altLang="en-US"/>
              <a:t>提取高频细节信息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53150"/>
          <a:stretch>
            <a:fillRect/>
          </a:stretch>
        </p:blipFill>
        <p:spPr>
          <a:xfrm>
            <a:off x="6843395" y="2051050"/>
            <a:ext cx="5019040" cy="307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400" y="803910"/>
            <a:ext cx="5544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Restormer（Restoration Transformer）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4360" y="1167765"/>
            <a:ext cx="10896600" cy="428625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49580" y="5916930"/>
            <a:ext cx="11412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Syed Waqas Zamir, Aditya Arora, Salman Khan, Munawar Hayat, Fahad Shahbaz Khan, and Ming-Hsuan Yang.</a:t>
            </a:r>
            <a:endParaRPr lang="zh-CN" altLang="en-US"/>
          </a:p>
          <a:p>
            <a:r>
              <a:rPr lang="zh-CN" altLang="en-US"/>
              <a:t>Restormer: Efficient transformer for high-resolution image</a:t>
            </a:r>
            <a:r>
              <a:rPr lang="en-US" altLang="zh-CN"/>
              <a:t> </a:t>
            </a:r>
            <a:r>
              <a:rPr lang="zh-CN" altLang="en-US"/>
              <a:t>restoration. In CVPR, pages 5718–5729. IEEE, 2022.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360" y="803910"/>
            <a:ext cx="290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Lite Transformer（</a:t>
            </a:r>
            <a:r>
              <a:rPr lang="en-US" altLang="zh-CN" b="1"/>
              <a:t>LT</a:t>
            </a:r>
            <a:r>
              <a:rPr lang="zh-CN" altLang="en-US" b="1"/>
              <a:t>）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146685" y="6207760"/>
            <a:ext cx="1219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Zhanghao Wu, Zhijian Liu, Ji Lin, Yujun Lin, and Song Han. Lite transformer with long-short range attention. In ICLR, 2020.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4105" y="1167130"/>
            <a:ext cx="3578860" cy="4634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57825" y="1432560"/>
            <a:ext cx="60604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LT</a:t>
            </a:r>
            <a:r>
              <a:rPr lang="zh-CN" altLang="en-US"/>
              <a:t>的作者发现传统的Transformer在self-attention计算的时候是存在冗余的，它有点过于关注长距离依赖而忽视了</a:t>
            </a:r>
            <a:r>
              <a:rPr lang="zh-CN" altLang="en-US"/>
              <a:t>局部的关系。</a:t>
            </a:r>
            <a:endParaRPr lang="zh-CN" altLang="en-US"/>
          </a:p>
          <a:p>
            <a:r>
              <a:rPr lang="zh-CN" altLang="en-US"/>
              <a:t>所以在</a:t>
            </a:r>
            <a:r>
              <a:rPr lang="en-US" altLang="zh-CN"/>
              <a:t>LT</a:t>
            </a:r>
            <a:r>
              <a:rPr lang="zh-CN" altLang="en-US"/>
              <a:t>中，将输入沿着通道维度分为两部分，一部分走传统的self-attention，这部分可以得到长距离的关系；另一部分使用一个精简版本的卷积神经网络，这部分来获得短距离的关系。这样成功的将模型的计算量减小了两倍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848350" y="4134485"/>
            <a:ext cx="4339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本文（</a:t>
            </a:r>
            <a:r>
              <a:rPr lang="en-US" altLang="zh-CN" b="1"/>
              <a:t>CDDFuse</a:t>
            </a:r>
            <a:r>
              <a:rPr lang="zh-CN" altLang="en-US"/>
              <a:t>）的作者在</a:t>
            </a:r>
            <a:r>
              <a:rPr lang="en-US" altLang="zh-CN" b="1"/>
              <a:t>BTE</a:t>
            </a:r>
            <a:r>
              <a:rPr lang="zh-CN" altLang="en-US"/>
              <a:t>部分选择</a:t>
            </a:r>
            <a:r>
              <a:rPr lang="en-US" altLang="zh-CN"/>
              <a:t>LT</a:t>
            </a:r>
            <a:r>
              <a:rPr lang="zh-CN" altLang="en-US"/>
              <a:t>的原因就是要平衡性能和计算效率。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PP_MARK_KEY" val="1a849614-785c-4bfa-99eb-81d7ff5f2806"/>
  <p:tag name="COMMONDATA" val="eyJoZGlkIjoiNTExMTU4YzczMDgzOWVmNDk2Mjc0OTVlMjIzMDA3NzA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4560</Words>
  <Application>WPS 演示</Application>
  <PresentationFormat>宽屏</PresentationFormat>
  <Paragraphs>332</Paragraphs>
  <Slides>21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等线</vt:lpstr>
      <vt:lpstr>微软雅黑</vt:lpstr>
      <vt:lpstr>Arial</vt:lpstr>
      <vt:lpstr>Impact</vt:lpstr>
      <vt:lpstr>Calibri</vt:lpstr>
      <vt:lpstr>Segoe UI</vt:lpstr>
      <vt:lpstr>Arial Unicode MS</vt:lpstr>
      <vt:lpstr>等线 Light</vt:lpstr>
      <vt:lpstr>Calibri Light</vt:lpstr>
      <vt:lpstr>Times New Roman</vt:lpstr>
      <vt:lpstr>Cambria Math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子安先生</cp:lastModifiedBy>
  <cp:revision>61</cp:revision>
  <dcterms:created xsi:type="dcterms:W3CDTF">2019-03-09T08:01:00Z</dcterms:created>
  <dcterms:modified xsi:type="dcterms:W3CDTF">2023-05-06T05:42:36Z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6B26CCFB2DC747D6B5D9B25377C05DB2_12</vt:lpwstr>
  </property>
</Properties>
</file>